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342" r:id="rId2"/>
    <p:sldId id="343" r:id="rId3"/>
    <p:sldId id="339" r:id="rId4"/>
    <p:sldId id="261" r:id="rId5"/>
    <p:sldId id="316" r:id="rId6"/>
    <p:sldId id="340" r:id="rId7"/>
    <p:sldId id="319" r:id="rId8"/>
    <p:sldId id="317" r:id="rId9"/>
    <p:sldId id="325" r:id="rId10"/>
    <p:sldId id="321" r:id="rId11"/>
    <p:sldId id="344" r:id="rId12"/>
    <p:sldId id="345" r:id="rId13"/>
    <p:sldId id="320" r:id="rId14"/>
    <p:sldId id="323" r:id="rId15"/>
    <p:sldId id="322" r:id="rId16"/>
    <p:sldId id="324" r:id="rId17"/>
    <p:sldId id="285" r:id="rId18"/>
    <p:sldId id="326" r:id="rId19"/>
    <p:sldId id="338" r:id="rId20"/>
    <p:sldId id="327" r:id="rId21"/>
    <p:sldId id="328" r:id="rId22"/>
    <p:sldId id="329" r:id="rId23"/>
    <p:sldId id="330" r:id="rId24"/>
    <p:sldId id="331" r:id="rId25"/>
    <p:sldId id="349" r:id="rId26"/>
    <p:sldId id="332" r:id="rId27"/>
    <p:sldId id="333" r:id="rId28"/>
    <p:sldId id="334" r:id="rId29"/>
    <p:sldId id="335" r:id="rId30"/>
    <p:sldId id="336" r:id="rId31"/>
    <p:sldId id="347" r:id="rId32"/>
    <p:sldId id="312" r:id="rId33"/>
    <p:sldId id="337" r:id="rId34"/>
    <p:sldId id="341" r:id="rId35"/>
    <p:sldId id="348" r:id="rId36"/>
    <p:sldId id="350" r:id="rId37"/>
    <p:sldId id="351" r:id="rId38"/>
    <p:sldId id="352" r:id="rId39"/>
    <p:sldId id="353" r:id="rId40"/>
    <p:sldId id="354" r:id="rId4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10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ko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 smtClean="0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5. </a:t>
            </a:r>
            <a:r>
              <a:rPr lang="ko-KR" altLang="en-US" dirty="0" smtClean="0">
                <a:latin typeface="+mj-ea"/>
                <a:ea typeface="+mj-ea"/>
              </a:rPr>
              <a:t>시리얼통신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수신한 문자의 </a:t>
            </a:r>
            <a:r>
              <a:rPr lang="ko-KR" altLang="en-US" dirty="0" err="1" smtClean="0"/>
              <a:t>코드값</a:t>
            </a:r>
            <a:r>
              <a:rPr lang="ko-KR" altLang="en-US" dirty="0" smtClean="0"/>
              <a:t> 송신하기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시리얼 모니터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송신창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수신창</a:t>
            </a:r>
            <a:r>
              <a:rPr lang="ko-KR" altLang="en-US" dirty="0" smtClean="0"/>
              <a:t> 사용법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아두이노보드</a:t>
            </a:r>
            <a:r>
              <a:rPr lang="en-US" altLang="ko-KR" dirty="0" smtClean="0"/>
              <a:t>, PC, USB Cable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PC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아두이노보드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케이블로 연결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COM </a:t>
            </a:r>
            <a:r>
              <a:rPr lang="ko-KR" altLang="en-US" dirty="0" smtClean="0"/>
              <a:t>포트 설정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IDE</a:t>
            </a:r>
            <a:r>
              <a:rPr lang="ko-KR" altLang="en-US" dirty="0" smtClean="0"/>
              <a:t>화면 우측 상단의 시리얼 모니터 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Serial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Serial.available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시리얼 포트로부터 읽을 수 있는 바이트의 수를 가져옴</a:t>
            </a:r>
            <a:endParaRPr lang="en-US" altLang="ko-KR" dirty="0" smtClean="0"/>
          </a:p>
          <a:p>
            <a:r>
              <a:rPr lang="ko-KR" altLang="en-US" dirty="0" err="1" smtClean="0"/>
              <a:t>반환값은</a:t>
            </a:r>
            <a:r>
              <a:rPr lang="ko-KR" altLang="en-US" dirty="0" smtClean="0"/>
              <a:t> 읽어온 바이트의 수로</a:t>
            </a:r>
            <a:r>
              <a:rPr lang="en-US" altLang="ko-KR" dirty="0" smtClean="0"/>
              <a:t>, 0</a:t>
            </a:r>
            <a:r>
              <a:rPr lang="ko-KR" altLang="en-US" dirty="0" smtClean="0"/>
              <a:t>일 경우 받은 데이터가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421" y="4087619"/>
            <a:ext cx="7946132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()&gt;0){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받은 데이터가 있으면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읽어서 변수에 저장한다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51474"/>
            <a:ext cx="7886700" cy="7375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Serial.read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시리얼 포트로부터 데이터를 읽음</a:t>
            </a:r>
            <a:endParaRPr lang="en-US" altLang="ko-KR" dirty="0" smtClean="0"/>
          </a:p>
          <a:p>
            <a:r>
              <a:rPr lang="ko-KR" altLang="en-US" dirty="0" err="1" smtClean="0"/>
              <a:t>반환값은</a:t>
            </a:r>
            <a:r>
              <a:rPr lang="ko-KR" altLang="en-US" dirty="0" smtClean="0"/>
              <a:t> 읽어온 바이트의 수로</a:t>
            </a:r>
            <a:r>
              <a:rPr lang="en-US" altLang="ko-KR" dirty="0" smtClean="0"/>
              <a:t>, 0</a:t>
            </a:r>
            <a:r>
              <a:rPr lang="ko-KR" altLang="en-US" dirty="0" smtClean="0"/>
              <a:t>일 경우 받은 데이터가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351" y="3585596"/>
            <a:ext cx="7946132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()&gt;0){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받은 데이터가 있으면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읽어서 변수에 저장한다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받은 데이터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“); </a:t>
            </a: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진수 형태로 시리얼모니터에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DEC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1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98" y="577851"/>
            <a:ext cx="5095875" cy="61436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369318" y="818749"/>
            <a:ext cx="699655" cy="677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972049" y="67880"/>
            <a:ext cx="2821132" cy="4256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144AEB"/>
                </a:solidFill>
                <a:latin typeface="+mj-ea"/>
              </a:rPr>
              <a:t>시리얼 모니터 열기</a:t>
            </a:r>
            <a:endParaRPr lang="ko-KR" altLang="en-US" sz="2400" b="1" dirty="0">
              <a:solidFill>
                <a:srgbClr val="144AEB"/>
              </a:solidFill>
              <a:latin typeface="+mj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80909" y="592336"/>
            <a:ext cx="788409" cy="482022"/>
          </a:xfrm>
          <a:prstGeom prst="straightConnector1">
            <a:avLst/>
          </a:prstGeom>
          <a:ln w="76200">
            <a:solidFill>
              <a:srgbClr val="F803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40478"/>
            <a:ext cx="6915150" cy="40005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98764" y="270164"/>
            <a:ext cx="7377545" cy="2092036"/>
            <a:chOff x="498764" y="270164"/>
            <a:chExt cx="7377545" cy="209203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98764" y="1960418"/>
              <a:ext cx="7065818" cy="401782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5375564" y="270164"/>
              <a:ext cx="2500745" cy="976745"/>
            </a:xfrm>
            <a:prstGeom prst="wedgeRoundRectCallout">
              <a:avLst>
                <a:gd name="adj1" fmla="val -49919"/>
                <a:gd name="adj2" fmla="val 119947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err="1" smtClean="0">
                  <a:solidFill>
                    <a:srgbClr val="0000FF"/>
                  </a:solidFill>
                </a:rPr>
                <a:t>송신창</a:t>
              </a:r>
              <a:endParaRPr lang="en-US" altLang="ko-KR" sz="2400" b="1" dirty="0" smtClean="0">
                <a:solidFill>
                  <a:srgbClr val="0000FF"/>
                </a:solidFill>
              </a:endParaRPr>
            </a:p>
            <a:p>
              <a:r>
                <a:rPr lang="en-US" altLang="ko-KR" sz="2400" b="1" dirty="0" smtClean="0">
                  <a:solidFill>
                    <a:srgbClr val="144AEB"/>
                  </a:solidFill>
                </a:rPr>
                <a:t>PC → </a:t>
              </a:r>
              <a:r>
                <a:rPr lang="ko-KR" altLang="en-US" sz="2400" b="1" dirty="0" err="1" smtClean="0">
                  <a:solidFill>
                    <a:srgbClr val="144AEB"/>
                  </a:solidFill>
                </a:rPr>
                <a:t>아두이노</a:t>
              </a:r>
              <a:endParaRPr lang="en-US" altLang="ko-KR" sz="2400" b="1" dirty="0" smtClean="0">
                <a:solidFill>
                  <a:srgbClr val="144AEB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98764" y="2468995"/>
            <a:ext cx="7065818" cy="2781878"/>
            <a:chOff x="498764" y="2468995"/>
            <a:chExt cx="7065818" cy="278187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98764" y="2468995"/>
              <a:ext cx="7065818" cy="2781878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747404" y="2978259"/>
              <a:ext cx="2500745" cy="976745"/>
            </a:xfrm>
            <a:prstGeom prst="wedgeRoundRectCallout">
              <a:avLst>
                <a:gd name="adj1" fmla="val -90639"/>
                <a:gd name="adj2" fmla="val -8643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err="1">
                  <a:solidFill>
                    <a:srgbClr val="FF0066"/>
                  </a:solidFill>
                </a:rPr>
                <a:t>수</a:t>
              </a:r>
              <a:r>
                <a:rPr lang="ko-KR" altLang="en-US" sz="2400" b="1" dirty="0" err="1" smtClean="0">
                  <a:solidFill>
                    <a:srgbClr val="FF0066"/>
                  </a:solidFill>
                </a:rPr>
                <a:t>신창</a:t>
              </a:r>
              <a:endParaRPr lang="en-US" altLang="ko-KR" sz="2400" b="1" dirty="0" smtClean="0">
                <a:solidFill>
                  <a:srgbClr val="FF0066"/>
                </a:solidFill>
              </a:endParaRPr>
            </a:p>
            <a:p>
              <a:r>
                <a:rPr lang="en-US" altLang="ko-KR" sz="2400" b="1" dirty="0" smtClean="0">
                  <a:solidFill>
                    <a:srgbClr val="FF0066"/>
                  </a:solidFill>
                </a:rPr>
                <a:t>PC ← </a:t>
              </a:r>
              <a:r>
                <a:rPr lang="ko-KR" altLang="en-US" sz="2400" b="1" dirty="0" err="1" smtClean="0">
                  <a:solidFill>
                    <a:srgbClr val="FF0066"/>
                  </a:solidFill>
                </a:rPr>
                <a:t>아두이노</a:t>
              </a:r>
              <a:endParaRPr lang="en-US" altLang="ko-KR" sz="2400" b="1" dirty="0" smtClean="0">
                <a:solidFill>
                  <a:srgbClr val="FF0066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16333" y="5339196"/>
            <a:ext cx="3912176" cy="1485322"/>
            <a:chOff x="2516333" y="5339196"/>
            <a:chExt cx="3912176" cy="148532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86350" y="5339196"/>
              <a:ext cx="1342159" cy="401782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2516333" y="5847773"/>
              <a:ext cx="2789958" cy="976745"/>
            </a:xfrm>
            <a:prstGeom prst="wedgeRoundRectCallout">
              <a:avLst>
                <a:gd name="adj1" fmla="val 52020"/>
                <a:gd name="adj2" fmla="val -6799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accent6">
                      <a:lumMod val="75000"/>
                    </a:schemeClr>
                  </a:solidFill>
                </a:rPr>
                <a:t>통신속도</a:t>
              </a:r>
              <a:endParaRPr lang="en-US" altLang="ko-KR" sz="240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ko-KR" altLang="en-US" sz="2400" b="1" dirty="0" smtClean="0">
                  <a:solidFill>
                    <a:schemeClr val="accent6">
                      <a:lumMod val="75000"/>
                    </a:schemeClr>
                  </a:solidFill>
                </a:rPr>
                <a:t>서로 일치해야 함</a:t>
              </a:r>
              <a:endParaRPr lang="en-US" altLang="ko-KR" sz="2400" b="1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5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801742"/>
            <a:ext cx="6772275" cy="40005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473942"/>
            <a:ext cx="5095875" cy="6143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991" y="3138054"/>
            <a:ext cx="331283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송신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A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[ENTER]</a:t>
            </a:r>
          </a:p>
          <a:p>
            <a:r>
              <a:rPr lang="ko-KR" altLang="en-US" dirty="0" smtClean="0"/>
              <a:t>수신</a:t>
            </a:r>
            <a:r>
              <a:rPr lang="en-US" altLang="ko-KR" dirty="0" smtClean="0"/>
              <a:t>: 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65</a:t>
            </a:r>
            <a:r>
              <a:rPr lang="en-US" altLang="ko-KR" dirty="0" smtClean="0"/>
              <a:t> &lt;- </a:t>
            </a:r>
            <a:r>
              <a:rPr lang="ko-KR" altLang="en-US" dirty="0" smtClean="0"/>
              <a:t>문자 </a:t>
            </a:r>
            <a:r>
              <a:rPr lang="en-US" altLang="ko-KR" dirty="0" smtClean="0"/>
              <a:t>‘A’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ASCII Code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65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284471" y="81700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[ENTER] A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64706" y="1434223"/>
            <a:ext cx="31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수신 데이터</a:t>
            </a:r>
            <a:r>
              <a:rPr lang="en-US" altLang="ko-KR" sz="1600" b="1" dirty="0" smtClean="0"/>
              <a:t>: 65 / </a:t>
            </a:r>
            <a:r>
              <a:rPr lang="ko-KR" altLang="en-US" sz="1600" b="1" dirty="0" smtClean="0"/>
              <a:t>수신 데이터</a:t>
            </a:r>
            <a:r>
              <a:rPr lang="en-US" altLang="ko-KR" sz="1600" b="1" dirty="0" smtClean="0"/>
              <a:t>: 10</a:t>
            </a:r>
            <a:endParaRPr lang="ko-KR" altLang="en-US" sz="16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-230304" y="792799"/>
            <a:ext cx="2282825" cy="1874116"/>
            <a:chOff x="398030" y="2597438"/>
            <a:chExt cx="2282825" cy="1874116"/>
          </a:xfrm>
        </p:grpSpPr>
        <p:pic>
          <p:nvPicPr>
            <p:cNvPr id="1028" name="Picture 4" descr="iOTA BASE 21.5&amp;quot; FHD All-in-One Desktop PC (Black) - (Intel Quad Core 1.5GHz Processor (2.3GHz Boost), 4 GB RAM, 32 GB eMMC Storage, Windows 10 Home)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30" y="2597438"/>
              <a:ext cx="1874116" cy="187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272146" y="2597438"/>
              <a:ext cx="40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Tx</a:t>
              </a:r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2146" y="3349830"/>
              <a:ext cx="40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Rx: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86832" y="592336"/>
            <a:ext cx="2907965" cy="1874116"/>
            <a:chOff x="5853546" y="2412772"/>
            <a:chExt cx="2907965" cy="1874116"/>
          </a:xfrm>
        </p:grpSpPr>
        <p:pic>
          <p:nvPicPr>
            <p:cNvPr id="1030" name="Picture 6" descr="alt tex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1788" y="2412772"/>
              <a:ext cx="2549723" cy="187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53546" y="2493529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:Rx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53546" y="3263733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r>
                <a:rPr lang="en-US" altLang="ko-KR" dirty="0" err="1" smtClean="0"/>
                <a:t>Tx</a:t>
              </a:r>
              <a:endParaRPr lang="ko-KR" altLang="en-US" dirty="0"/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2164706" y="1162131"/>
            <a:ext cx="43518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164706" y="1789133"/>
            <a:ext cx="42932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5" y="2666915"/>
            <a:ext cx="6772275" cy="4000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616" y="2666915"/>
            <a:ext cx="5095875" cy="6143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07812" y="2938072"/>
            <a:ext cx="797884" cy="306597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7001" y="3255560"/>
            <a:ext cx="2286238" cy="462001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55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2" grpId="0" animBg="1"/>
      <p:bldP spid="22" grpId="1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Autofit/>
          </a:bodyPr>
          <a:lstStyle/>
          <a:p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아두이노</a:t>
            </a:r>
            <a:r>
              <a:rPr lang="ko-KR" altLang="en-US" sz="3200" dirty="0" smtClean="0"/>
              <a:t>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통신 코딩의 핵심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39"/>
            <a:ext cx="8084697" cy="4862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u="sng" dirty="0" smtClean="0"/>
              <a:t>문자 단위로 수신</a:t>
            </a:r>
            <a:r>
              <a:rPr lang="ko-KR" altLang="en-US" b="1" dirty="0" smtClean="0"/>
              <a:t>한 데이터를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err="1" smtClean="0"/>
              <a:t>아두이노</a:t>
            </a:r>
            <a:r>
              <a:rPr lang="ko-KR" altLang="en-US" b="1" dirty="0" smtClean="0"/>
              <a:t> 쪽에서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 smtClean="0"/>
              <a:t>어떻게 읽고 처리할 것인가를 결정하는 것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외부로 송신하는 것은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수신 처리에 비해 비교적 간단함</a:t>
            </a:r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Pull-Down </a:t>
            </a:r>
            <a:r>
              <a:rPr lang="ko-KR" altLang="en-US" dirty="0" smtClean="0"/>
              <a:t>스위치 누른 횟수 송신하기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스위치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</a:t>
            </a:r>
            <a:r>
              <a:rPr lang="en-US" altLang="ko-KR" dirty="0" smtClean="0"/>
              <a:t>(10k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회로구성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Pull-Down </a:t>
            </a:r>
            <a:r>
              <a:rPr lang="ko-KR" altLang="en-US" dirty="0" smtClean="0"/>
              <a:t>저항 스위치를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번 핀에 연결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스위치를 누를 때마다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증가하는 값을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전송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스위치 동작 횟수 전달하기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" y="1171896"/>
            <a:ext cx="8989621" cy="54653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376" y="1119342"/>
            <a:ext cx="3858200" cy="5517932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27963" y="1119342"/>
            <a:ext cx="4821033" cy="2843058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33317" y="4014954"/>
            <a:ext cx="4821033" cy="2622320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03693" y="1882588"/>
            <a:ext cx="1057836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03693" y="5656729"/>
            <a:ext cx="1308848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069263" y="1833574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VCC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309226" y="5610126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GND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353985" y="6169581"/>
            <a:ext cx="301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A : 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회로의 전압을 읽어 냄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직렬통신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병렬통신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아두이노가</a:t>
            </a:r>
            <a:r>
              <a:rPr lang="ko-KR" altLang="en-US" dirty="0" smtClean="0"/>
              <a:t> 외부와 통신하는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Hardware Serial (UART), Software Serial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Serial </a:t>
            </a:r>
            <a:r>
              <a:rPr lang="ko-KR" altLang="en-US" dirty="0" smtClean="0"/>
              <a:t>객체를 이용한 시리얼 통신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1: Hardware Serial </a:t>
            </a:r>
            <a:r>
              <a:rPr lang="ko-KR" altLang="en-US" dirty="0" smtClean="0"/>
              <a:t>기본 사용법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스위치 동작 횟수 전달하기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Pull-UP</a:t>
            </a:r>
            <a:r>
              <a:rPr lang="en-US" altLang="ko-KR" dirty="0" smtClean="0"/>
              <a:t> </a:t>
            </a:r>
            <a:r>
              <a:rPr lang="ko-KR" altLang="en-US" dirty="0" smtClean="0"/>
              <a:t>복습 포함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응용 </a:t>
            </a:r>
            <a:r>
              <a:rPr lang="en-US" altLang="ko-KR" dirty="0" smtClean="0"/>
              <a:t>1: PC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횟수 초기화 하기</a:t>
            </a:r>
            <a:endParaRPr lang="en-US" altLang="ko-KR" dirty="0" smtClean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3: 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LED 3</a:t>
            </a:r>
            <a:r>
              <a:rPr lang="ko-KR" altLang="en-US" dirty="0" smtClean="0"/>
              <a:t>개 점멸 제어</a:t>
            </a:r>
            <a:endParaRPr lang="en-US" altLang="ko-KR" dirty="0" smtClean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/>
              <a:t>실습 </a:t>
            </a:r>
            <a:r>
              <a:rPr lang="en-US" altLang="ko-KR" dirty="0"/>
              <a:t>4: </a:t>
            </a:r>
            <a:r>
              <a:rPr lang="ko-KR" altLang="en-US" dirty="0" err="1"/>
              <a:t>아두이노를</a:t>
            </a:r>
            <a:r>
              <a:rPr lang="ko-KR" altLang="en-US" dirty="0"/>
              <a:t> 이용한 </a:t>
            </a:r>
            <a:r>
              <a:rPr lang="en-US" altLang="ko-KR" dirty="0"/>
              <a:t>PC</a:t>
            </a:r>
            <a:r>
              <a:rPr lang="ko-KR" altLang="en-US" dirty="0"/>
              <a:t>간 채팅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8861" y="292876"/>
            <a:ext cx="55435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198" y="1054705"/>
            <a:ext cx="79152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08" y="737809"/>
            <a:ext cx="5838825" cy="74295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62489" y="3300020"/>
            <a:ext cx="4137523" cy="702354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0913" y="2306086"/>
            <a:ext cx="2863695" cy="2033566"/>
          </a:xfrm>
          <a:prstGeom prst="wedgeRoundRectCallout">
            <a:avLst>
              <a:gd name="adj1" fmla="val 63145"/>
              <a:gd name="adj2" fmla="val 71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Serial </a:t>
            </a:r>
            <a:r>
              <a:rPr lang="ko-KR" altLang="en-US" sz="1400" dirty="0" smtClean="0">
                <a:solidFill>
                  <a:schemeClr val="tx1"/>
                </a:solidFill>
              </a:rPr>
              <a:t>객체의 통신 속도 설정 후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</a:rPr>
              <a:t>Serial.begin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(9600);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PC</a:t>
            </a:r>
            <a:r>
              <a:rPr lang="ko-KR" altLang="en-US" sz="1400" dirty="0" smtClean="0">
                <a:solidFill>
                  <a:schemeClr val="tx1"/>
                </a:solidFill>
              </a:rPr>
              <a:t>와의 </a:t>
            </a:r>
            <a:r>
              <a:rPr lang="en-US" altLang="ko-KR" sz="1400" dirty="0" smtClean="0">
                <a:solidFill>
                  <a:schemeClr val="tx1"/>
                </a:solidFill>
              </a:rPr>
              <a:t>COM </a:t>
            </a:r>
            <a:r>
              <a:rPr lang="ko-KR" altLang="en-US" sz="1400" dirty="0" smtClean="0">
                <a:solidFill>
                  <a:schemeClr val="tx1"/>
                </a:solidFill>
              </a:rPr>
              <a:t>포트 연결이 될 때까지 모니터링 하며 대기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while ( ! Serial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               ;  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동작화면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005637"/>
            <a:ext cx="6915150" cy="44958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475206" y="2851687"/>
            <a:ext cx="3065620" cy="1784737"/>
            <a:chOff x="3900055" y="2479963"/>
            <a:chExt cx="3065620" cy="1784737"/>
          </a:xfrm>
        </p:grpSpPr>
        <p:sp>
          <p:nvSpPr>
            <p:cNvPr id="8" name="오른쪽 중괄호 7"/>
            <p:cNvSpPr/>
            <p:nvPr/>
          </p:nvSpPr>
          <p:spPr>
            <a:xfrm>
              <a:off x="3900055" y="2479963"/>
              <a:ext cx="284018" cy="1784737"/>
            </a:xfrm>
            <a:prstGeom prst="rightBrace">
              <a:avLst>
                <a:gd name="adj1" fmla="val 5711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3987" y="3187665"/>
              <a:ext cx="2651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스위치 누를 때마다 송신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4297006" y="673191"/>
            <a:ext cx="3409212" cy="2033566"/>
          </a:xfrm>
          <a:prstGeom prst="wedgeRoundRectCallout">
            <a:avLst>
              <a:gd name="adj1" fmla="val -77998"/>
              <a:gd name="adj2" fmla="val 4365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PC</a:t>
            </a:r>
            <a:r>
              <a:rPr lang="ko-KR" altLang="en-US" sz="1400" dirty="0" smtClean="0">
                <a:solidFill>
                  <a:schemeClr val="tx1"/>
                </a:solidFill>
              </a:rPr>
              <a:t>와의 </a:t>
            </a:r>
            <a:r>
              <a:rPr lang="en-US" altLang="ko-KR" sz="1400" dirty="0" smtClean="0">
                <a:solidFill>
                  <a:schemeClr val="tx1"/>
                </a:solidFill>
              </a:rPr>
              <a:t>COM </a:t>
            </a:r>
            <a:r>
              <a:rPr lang="ko-KR" altLang="en-US" sz="1400" dirty="0" smtClean="0">
                <a:solidFill>
                  <a:schemeClr val="tx1"/>
                </a:solidFill>
              </a:rPr>
              <a:t>포트 연결이 될 때까지 모니터링 하며 대기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완료되면 </a:t>
            </a:r>
            <a:r>
              <a:rPr lang="en-US" altLang="ko-KR" sz="1400" dirty="0" smtClean="0">
                <a:solidFill>
                  <a:schemeClr val="tx1"/>
                </a:solidFill>
              </a:rPr>
              <a:t>while </a:t>
            </a:r>
            <a:r>
              <a:rPr lang="ko-KR" altLang="en-US" sz="1400" dirty="0" smtClean="0">
                <a:solidFill>
                  <a:schemeClr val="tx1"/>
                </a:solidFill>
              </a:rPr>
              <a:t>종료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while ( ! Serial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               ; 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연결된 후에 완료 메시지 송신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</a:rPr>
              <a:t>Serial.pintln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(“</a:t>
            </a:r>
            <a:r>
              <a:rPr lang="ko-KR" altLang="en-US" sz="1400" dirty="0" smtClean="0">
                <a:solidFill>
                  <a:schemeClr val="accent6">
                    <a:lumMod val="75000"/>
                  </a:schemeClr>
                </a:solidFill>
              </a:rPr>
              <a:t>시리얼 통신 준비 완료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“);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0629" y="2570812"/>
            <a:ext cx="1742158" cy="241913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7933" y="2850201"/>
            <a:ext cx="2509982" cy="1886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9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305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시리얼 모니터에서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를 전송하여 누적된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누적 횟수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 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ko-KR" altLang="en-US" b="1" dirty="0" smtClean="0"/>
              <a:t>실습 </a:t>
            </a:r>
            <a:r>
              <a:rPr lang="en-US" altLang="ko-KR" b="1" dirty="0" smtClean="0"/>
              <a:t>2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회로 구성 유지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b="1" dirty="0" smtClean="0"/>
              <a:t>Sketch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수신 데이터에서 문자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가 전송되면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swCount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 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8" y="592336"/>
            <a:ext cx="8549987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응용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스위칭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횟수 초기화 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0810" y="4440161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if(</a:t>
            </a:r>
            <a:r>
              <a:rPr lang="en-US" altLang="ko-KR" b="1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swCount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스위칭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횟수 값을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으로 초기화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b="1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스위치 누른 회수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0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으로 초기화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67398"/>
            <a:ext cx="7886700" cy="6747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serialEvent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639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전달된 데이터가 사용가능해지면 호출됨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351" y="3585596"/>
            <a:ext cx="794613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serialEvent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여기에 실행되어야 하는 명령어 작성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4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응용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스위칭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횟수 초기화 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30" y="592336"/>
            <a:ext cx="5353050" cy="6181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59727" y="3110345"/>
            <a:ext cx="5243946" cy="1717964"/>
          </a:xfrm>
          <a:prstGeom prst="rect">
            <a:avLst/>
          </a:prstGeom>
          <a:solidFill>
            <a:srgbClr val="EDEDED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3462" y="5137925"/>
            <a:ext cx="2973557" cy="11387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(</a:t>
            </a:r>
            <a:r>
              <a:rPr lang="en-US" altLang="ko-KR" dirty="0" err="1" smtClean="0"/>
              <a:t>Serial.available</a:t>
            </a:r>
            <a:r>
              <a:rPr lang="en-US" altLang="ko-KR" dirty="0" smtClean="0"/>
              <a:t>() &gt; 0) {</a:t>
            </a:r>
          </a:p>
          <a:p>
            <a:r>
              <a:rPr lang="en-US" altLang="ko-KR" dirty="0" smtClean="0"/>
              <a:t>   </a:t>
            </a:r>
            <a:r>
              <a:rPr lang="en-US" altLang="ko-KR" sz="1400" dirty="0"/>
              <a:t>//</a:t>
            </a:r>
            <a:r>
              <a:rPr lang="ko-KR" altLang="en-US" sz="1400" dirty="0"/>
              <a:t>이 코드를 </a:t>
            </a:r>
            <a:r>
              <a:rPr lang="en-US" altLang="ko-KR" sz="1400" dirty="0"/>
              <a:t>loop()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포함시키는</a:t>
            </a:r>
            <a:endParaRPr lang="en-US" altLang="ko-KR" sz="1400" dirty="0"/>
          </a:p>
          <a:p>
            <a:r>
              <a:rPr lang="en-US" altLang="ko-KR" sz="1400" dirty="0" smtClean="0"/>
              <a:t>    //</a:t>
            </a:r>
            <a:r>
              <a:rPr lang="ko-KR" altLang="en-US" sz="1400" dirty="0" smtClean="0"/>
              <a:t>는 것보다 편리함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03461" y="1773382"/>
            <a:ext cx="3911339" cy="1631216"/>
            <a:chOff x="203461" y="1773382"/>
            <a:chExt cx="3911339" cy="1631216"/>
          </a:xfrm>
        </p:grpSpPr>
        <p:sp>
          <p:nvSpPr>
            <p:cNvPr id="9" name="TextBox 8"/>
            <p:cNvSpPr txBox="1"/>
            <p:nvPr/>
          </p:nvSpPr>
          <p:spPr>
            <a:xfrm>
              <a:off x="203461" y="1773382"/>
              <a:ext cx="2973557" cy="1631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void </a:t>
              </a:r>
              <a:r>
                <a:rPr lang="en-US" altLang="ko-KR" b="1" dirty="0" err="1" smtClean="0"/>
                <a:t>serialEvent</a:t>
              </a:r>
              <a:r>
                <a:rPr lang="en-US" altLang="ko-KR" dirty="0" smtClean="0"/>
                <a:t>() {</a:t>
              </a:r>
            </a:p>
            <a:p>
              <a:endParaRPr lang="en-US" altLang="ko-KR" dirty="0" smtClean="0"/>
            </a:p>
            <a:p>
              <a:r>
                <a:rPr lang="en-US" altLang="ko-KR" sz="1400" dirty="0" smtClean="0"/>
                <a:t>     //</a:t>
              </a:r>
              <a:r>
                <a:rPr lang="ko-KR" altLang="en-US" sz="1400" dirty="0" smtClean="0"/>
                <a:t>시리얼 통신으로 데이터가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     //</a:t>
              </a:r>
              <a:r>
                <a:rPr lang="ko-KR" altLang="en-US" sz="1400" dirty="0" smtClean="0"/>
                <a:t>수신될 때마다 자동으로 실행 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en-US" altLang="ko-KR" dirty="0" smtClean="0"/>
                <a:t>}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9" idx="3"/>
            </p:cNvCxnSpPr>
            <p:nvPr/>
          </p:nvCxnSpPr>
          <p:spPr>
            <a:xfrm>
              <a:off x="3177018" y="2588990"/>
              <a:ext cx="937782" cy="555245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34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응용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스위칭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횟수 초기화 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동작화면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61" y="1602616"/>
            <a:ext cx="6915150" cy="44958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900055" y="2479964"/>
            <a:ext cx="1828145" cy="1143000"/>
            <a:chOff x="3900055" y="2479964"/>
            <a:chExt cx="1828145" cy="1143000"/>
          </a:xfrm>
        </p:grpSpPr>
        <p:sp>
          <p:nvSpPr>
            <p:cNvPr id="11" name="오른쪽 중괄호 10"/>
            <p:cNvSpPr/>
            <p:nvPr/>
          </p:nvSpPr>
          <p:spPr>
            <a:xfrm>
              <a:off x="3900055" y="2479964"/>
              <a:ext cx="284018" cy="1143000"/>
            </a:xfrm>
            <a:prstGeom prst="rightBrace">
              <a:avLst>
                <a:gd name="adj1" fmla="val 5711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36472" y="2842552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스위치 누름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66801" y="1835727"/>
            <a:ext cx="2435802" cy="1835728"/>
            <a:chOff x="1066801" y="1835727"/>
            <a:chExt cx="2435802" cy="183572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066801" y="1835727"/>
              <a:ext cx="969818" cy="387928"/>
            </a:xfrm>
            <a:prstGeom prst="roundRect">
              <a:avLst/>
            </a:prstGeom>
            <a:solidFill>
              <a:srgbClr val="DEEBF7">
                <a:alpha val="30196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036619" y="2093229"/>
              <a:ext cx="1465984" cy="1578226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1343895" y="3671455"/>
            <a:ext cx="3412353" cy="235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43895" y="2429057"/>
            <a:ext cx="2403761" cy="1242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PC</a:t>
            </a:r>
            <a:r>
              <a:rPr lang="ko-KR" altLang="en-US" dirty="0" smtClean="0"/>
              <a:t>에서 시리얼 통신으로 </a:t>
            </a:r>
            <a:r>
              <a:rPr lang="en-US" altLang="ko-KR" dirty="0" smtClean="0"/>
              <a:t>LED 3</a:t>
            </a:r>
            <a:r>
              <a:rPr lang="ko-KR" altLang="en-US" dirty="0" smtClean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(Red, Green, Blue) </a:t>
            </a:r>
            <a:r>
              <a:rPr lang="ko-KR" altLang="en-US" dirty="0" smtClean="0"/>
              <a:t>점멸 제어하기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		-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2 </a:t>
            </a:r>
            <a:r>
              <a:rPr lang="ko-KR" altLang="en-US" dirty="0" smtClean="0"/>
              <a:t>회로 유지</a:t>
            </a:r>
            <a:br>
              <a:rPr lang="ko-KR" altLang="en-US" dirty="0" smtClean="0"/>
            </a:br>
            <a:r>
              <a:rPr lang="en-US" altLang="ko-KR" dirty="0" smtClean="0"/>
              <a:t>		- LED (Red)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LED (Green)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LED (Blue)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/>
              <a:t> </a:t>
            </a:r>
            <a:r>
              <a:rPr lang="el-GR" altLang="ko-KR" dirty="0" smtClean="0"/>
              <a:t>Ω</a:t>
            </a:r>
            <a:r>
              <a:rPr lang="en-US" altLang="ko-KR" dirty="0" smtClean="0"/>
              <a:t> 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회로구성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LED(Red): 8</a:t>
            </a:r>
            <a:r>
              <a:rPr lang="ko-KR" altLang="en-US" dirty="0" smtClean="0"/>
              <a:t>번</a:t>
            </a:r>
            <a:r>
              <a:rPr lang="en-US" altLang="ko-KR" dirty="0" smtClean="0"/>
              <a:t>, LED(Green): 9</a:t>
            </a:r>
            <a:r>
              <a:rPr lang="ko-KR" altLang="en-US" dirty="0" smtClean="0"/>
              <a:t>번</a:t>
            </a:r>
            <a:r>
              <a:rPr lang="en-US" altLang="ko-KR" dirty="0" smtClean="0"/>
              <a:t>, LED(Blue): 10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‘R’, ‘G’, ‘B’ </a:t>
            </a:r>
            <a:r>
              <a:rPr lang="ko-KR" altLang="en-US" dirty="0" smtClean="0"/>
              <a:t>문자로 점멸 제어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3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점멸 제어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6163" y="74022"/>
            <a:ext cx="5437994" cy="68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050" name="Picture 2" descr="https://t1.daumcdn.net/cfile/tistory/99DA95375A45F0B50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0" y="980622"/>
            <a:ext cx="7876380" cy="29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직렬 통신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병렬 통신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6201"/>
              </p:ext>
            </p:extLst>
          </p:nvPr>
        </p:nvGraphicFramePr>
        <p:xfrm>
          <a:off x="1546486" y="4131311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직렬통신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병렬통신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통신거리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원거리 통신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단거리 전송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r>
                        <a:rPr lang="ko-KR" altLang="en-US" dirty="0" err="1" smtClean="0"/>
                        <a:t>전송량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적다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많다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복잡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 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대표적 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RS-232C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HDD IDE </a:t>
                      </a:r>
                      <a:r>
                        <a:rPr lang="ko-KR" altLang="en-US" dirty="0" smtClean="0"/>
                        <a:t>케이블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0547" y="843646"/>
            <a:ext cx="6523689" cy="593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4" y="1348307"/>
            <a:ext cx="4947698" cy="3615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74" y="242284"/>
            <a:ext cx="4026793" cy="51833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862" y="1699286"/>
            <a:ext cx="2096672" cy="563451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862" y="2577865"/>
            <a:ext cx="2096672" cy="62683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34191" y="1858160"/>
            <a:ext cx="2429436" cy="76132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4191" y="2865376"/>
            <a:ext cx="2429436" cy="739059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28418" y="3850326"/>
            <a:ext cx="2429436" cy="77874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4451" y="5074024"/>
            <a:ext cx="4050946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j-ea"/>
                <a:ea typeface="+mj-ea"/>
              </a:rPr>
              <a:t>세 부분의 내용이 </a:t>
            </a:r>
            <a:r>
              <a:rPr lang="en-US" altLang="ko-KR" sz="1400" b="1" dirty="0" smtClean="0">
                <a:latin typeface="+mj-ea"/>
                <a:ea typeface="+mj-ea"/>
              </a:rPr>
              <a:t>LED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atin typeface="+mj-ea"/>
                <a:ea typeface="+mj-ea"/>
              </a:rPr>
              <a:t>색을 제외하면 동일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b="1" dirty="0" smtClean="0">
                <a:solidFill>
                  <a:srgbClr val="FF0066"/>
                </a:solidFill>
                <a:latin typeface="+mj-ea"/>
                <a:ea typeface="+mj-ea"/>
                <a:sym typeface="Wingdings" panose="05000000000000000000" pitchFamily="2" charset="2"/>
              </a:rPr>
              <a:t>재사용이 가능한 사용자 함수로 작성</a:t>
            </a:r>
            <a:endParaRPr lang="en-US" altLang="ko-KR" sz="1400" b="1" dirty="0">
              <a:solidFill>
                <a:srgbClr val="FF0066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400" b="1" dirty="0" err="1" smtClean="0">
                <a:solidFill>
                  <a:srgbClr val="FF0066"/>
                </a:solidFill>
                <a:latin typeface="+mj-ea"/>
                <a:ea typeface="+mj-ea"/>
              </a:rPr>
              <a:t>ToggleLED</a:t>
            </a:r>
            <a:r>
              <a:rPr lang="en-US" altLang="ko-KR" sz="1400" b="1" dirty="0" smtClean="0">
                <a:solidFill>
                  <a:srgbClr val="FF0066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 smtClean="0">
                <a:solidFill>
                  <a:srgbClr val="FF0066"/>
                </a:solidFill>
                <a:latin typeface="+mj-ea"/>
                <a:ea typeface="+mj-ea"/>
              </a:rPr>
              <a:t>ledPin</a:t>
            </a:r>
            <a:r>
              <a:rPr lang="en-US" altLang="ko-KR" sz="1400" b="1" dirty="0" smtClean="0">
                <a:solidFill>
                  <a:srgbClr val="FF0066"/>
                </a:solidFill>
                <a:latin typeface="+mj-ea"/>
                <a:ea typeface="+mj-ea"/>
              </a:rPr>
              <a:t>)</a:t>
            </a:r>
            <a:endParaRPr lang="ko-KR" altLang="en-US" sz="1400" b="1" dirty="0">
              <a:solidFill>
                <a:srgbClr val="FF0066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46058" y="2214173"/>
            <a:ext cx="1188133" cy="2879142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246058" y="3182140"/>
            <a:ext cx="1199680" cy="1911175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4245245" y="4137727"/>
            <a:ext cx="1200493" cy="944381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873" y="5425597"/>
            <a:ext cx="4084839" cy="14279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396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69860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toggleLED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ledPin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06362" y="1653238"/>
            <a:ext cx="8507854" cy="15321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latin typeface="+mn-ea"/>
              </a:rPr>
              <a:t>지정한 핀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en-US" altLang="ko-KR" sz="2400" dirty="0" err="1" smtClean="0">
                <a:latin typeface="+mn-ea"/>
              </a:rPr>
              <a:t>ledPin</a:t>
            </a:r>
            <a:r>
              <a:rPr lang="en-US" altLang="ko-KR" sz="2400" dirty="0" smtClean="0">
                <a:latin typeface="+mn-ea"/>
              </a:rPr>
              <a:t>)</a:t>
            </a:r>
            <a:r>
              <a:rPr lang="ko-KR" altLang="en-US" sz="2400" dirty="0" smtClean="0">
                <a:latin typeface="+mn-ea"/>
              </a:rPr>
              <a:t>에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연결된 </a:t>
            </a:r>
            <a:r>
              <a:rPr lang="en-US" altLang="ko-KR" sz="2400" dirty="0" smtClean="0">
                <a:latin typeface="+mn-ea"/>
              </a:rPr>
              <a:t>LED</a:t>
            </a:r>
            <a:r>
              <a:rPr lang="ko-KR" altLang="en-US" sz="2400" dirty="0" smtClean="0">
                <a:latin typeface="+mn-ea"/>
              </a:rPr>
              <a:t>의 상태를 반전시킴</a:t>
            </a:r>
            <a:endParaRPr lang="en-US" altLang="ko-KR" sz="2400" dirty="0" smtClean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사용 예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lvl="1"/>
            <a:r>
              <a:rPr lang="en-US" altLang="ko-KR" sz="2000" dirty="0" err="1" smtClean="0">
                <a:latin typeface="+mn-ea"/>
              </a:rPr>
              <a:t>toggleLED</a:t>
            </a:r>
            <a:r>
              <a:rPr lang="en-US" altLang="ko-KR" sz="2000" dirty="0" smtClean="0">
                <a:latin typeface="+mn-ea"/>
              </a:rPr>
              <a:t>(4);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//4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번 핀 연결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LED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의 점멸 상태를 반대로 설정</a:t>
            </a:r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325" y="3222668"/>
            <a:ext cx="7973025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toggleLED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HIGH)	//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켜져 있으면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LOW);   	//   LED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를 끔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else				     	//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꺼져 있으면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HIGH);	//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LED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를 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4912" y="14350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사용자 정의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" y="1556381"/>
            <a:ext cx="5362575" cy="37719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1556381"/>
            <a:ext cx="4210050" cy="48577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9407" y="1971206"/>
            <a:ext cx="2096672" cy="676033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504" y="3017692"/>
            <a:ext cx="2096672" cy="676033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33950" y="5073843"/>
            <a:ext cx="2628588" cy="1340288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33950" y="1556381"/>
            <a:ext cx="4157584" cy="3517462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03707" y="1971206"/>
            <a:ext cx="116923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448612" y="2378436"/>
            <a:ext cx="1596765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9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LED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점멸 제어 연습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순서대로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 smtClean="0"/>
              <a:t>Red, Green, Blue </a:t>
            </a:r>
            <a:r>
              <a:rPr lang="ko-KR" altLang="en-US" dirty="0" smtClean="0"/>
              <a:t>순서대로 켜기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“</a:t>
            </a:r>
            <a:r>
              <a:rPr lang="en-US" altLang="ko-KR" b="1" dirty="0" smtClean="0"/>
              <a:t>R G B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송신  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// R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과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G, G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B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사이에 빈칸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/>
              <a:t>Red, Green, Blue </a:t>
            </a:r>
            <a:r>
              <a:rPr lang="ko-KR" altLang="en-US" dirty="0" smtClean="0"/>
              <a:t>순서대로 끄기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/>
              <a:t>R G 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R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G, G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B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사이에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빈칸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 smtClean="0"/>
              <a:t>동시에 켜기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 smtClean="0"/>
              <a:t>RGB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칸 없음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 smtClean="0"/>
              <a:t>동시에 </a:t>
            </a:r>
            <a:r>
              <a:rPr lang="ko-KR" altLang="en-US" dirty="0"/>
              <a:t>끄기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 smtClean="0"/>
              <a:t>RGB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 칸 없음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응용</a:t>
            </a:r>
            <a:r>
              <a:rPr lang="en-US" altLang="ko-KR" dirty="0" smtClean="0"/>
              <a:t>1: </a:t>
            </a:r>
            <a:r>
              <a:rPr lang="ko-KR" altLang="en-US" dirty="0" smtClean="0"/>
              <a:t>다양한 점멸 시나리오를 구성해보기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응용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추가 제어 기능 구현해 보기</a:t>
            </a:r>
            <a:r>
              <a:rPr lang="en-US" altLang="ko-KR" dirty="0" smtClean="0"/>
              <a:t> 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1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4" name="04_control3LE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594161" y="737713"/>
            <a:ext cx="3848100" cy="68580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10" y="742013"/>
            <a:ext cx="6858001" cy="96303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699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13902" y="1265435"/>
            <a:ext cx="8515351" cy="535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0, 1</a:t>
            </a:r>
            <a:r>
              <a:rPr lang="ko-KR" altLang="en-US" sz="2400" dirty="0" smtClean="0">
                <a:latin typeface="+mn-ea"/>
              </a:rPr>
              <a:t>번 외에 다른 디지털 핀으로 </a:t>
            </a: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통신을 원할 때 사용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라이브러리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객체를 생성하여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 smtClean="0">
                <a:latin typeface="+mn-ea"/>
              </a:rPr>
              <a:t>소프트웨어 시리얼 통신에 사용할 핀 번호 지정하여 객체 생성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:</a:t>
            </a:r>
            <a:br>
              <a:rPr lang="en-US" altLang="ko-KR" dirty="0" smtClean="0">
                <a:latin typeface="+mn-ea"/>
              </a:rPr>
            </a:br>
            <a:r>
              <a:rPr lang="en-US" altLang="ko-KR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(7, 8); </a:t>
            </a:r>
            <a:r>
              <a:rPr lang="en-US" altLang="ko-KR" sz="16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7, 8</a:t>
            </a:r>
            <a:r>
              <a:rPr lang="ko-KR" altLang="en-US" sz="16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사용하는 객체 생성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이후로는 생성된 </a:t>
            </a:r>
            <a:r>
              <a:rPr lang="en-US" altLang="ko-KR" sz="16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객체를 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과 같은 방법으로 이용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8255" y="4412673"/>
            <a:ext cx="7779327" cy="2202872"/>
          </a:xfrm>
          <a:prstGeom prst="rect">
            <a:avLst/>
          </a:prstGeom>
          <a:solidFill>
            <a:srgbClr val="FAFA9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dirty="0" smtClean="0"/>
              <a:t>주제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아두이노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개를 이용한 </a:t>
            </a:r>
            <a:r>
              <a:rPr lang="en-US" altLang="ko-KR" sz="2400" dirty="0" smtClean="0"/>
              <a:t>PC</a:t>
            </a:r>
            <a:r>
              <a:rPr lang="ko-KR" altLang="en-US" sz="2400" dirty="0" smtClean="0"/>
              <a:t>간 </a:t>
            </a:r>
            <a:r>
              <a:rPr lang="ko-KR" altLang="en-US" sz="2400" dirty="0" err="1" smtClean="0"/>
              <a:t>채팅하기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/>
              <a:t>        Software Serial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Hardware Serial </a:t>
            </a:r>
            <a:r>
              <a:rPr lang="ko-KR" altLang="en-US" sz="2400" dirty="0" smtClean="0"/>
              <a:t>모두 이용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준비물 </a:t>
            </a:r>
            <a:r>
              <a:rPr lang="en-US" altLang="ko-KR" sz="2400" dirty="0" smtClean="0"/>
              <a:t>:</a:t>
            </a:r>
            <a:br>
              <a:rPr lang="en-US" altLang="ko-KR" sz="2400" dirty="0" smtClean="0"/>
            </a:br>
            <a:r>
              <a:rPr lang="en-US" altLang="ko-KR" sz="2400" dirty="0" smtClean="0"/>
              <a:t>		- </a:t>
            </a:r>
            <a:r>
              <a:rPr lang="ko-KR" altLang="en-US" sz="2400" dirty="0" err="1" smtClean="0"/>
              <a:t>아두이노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</a:t>
            </a:r>
            <a:br>
              <a:rPr lang="ko-KR" altLang="en-US" sz="2400" dirty="0" smtClean="0"/>
            </a:br>
            <a:r>
              <a:rPr lang="en-US" altLang="ko-KR" sz="2400" dirty="0" smtClean="0"/>
              <a:t>		- PC 2</a:t>
            </a:r>
            <a:r>
              <a:rPr lang="ko-KR" altLang="en-US" sz="2400" dirty="0" smtClean="0"/>
              <a:t>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 smtClean="0"/>
              <a:t>회로구성</a:t>
            </a:r>
            <a:r>
              <a:rPr lang="en-US" altLang="ko-KR" sz="24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 smtClean="0"/>
              <a:t>PC</a:t>
            </a:r>
            <a:r>
              <a:rPr lang="ko-KR" altLang="en-US" sz="2000" dirty="0" smtClean="0"/>
              <a:t>와 </a:t>
            </a:r>
            <a:r>
              <a:rPr lang="ko-KR" altLang="en-US" sz="2000" dirty="0" err="1" smtClean="0"/>
              <a:t>아두이노는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USB </a:t>
            </a:r>
            <a:r>
              <a:rPr lang="ko-KR" altLang="en-US" sz="2000" dirty="0" smtClean="0"/>
              <a:t>케이블로 연결 </a:t>
            </a:r>
            <a:r>
              <a:rPr lang="en-US" altLang="ko-KR" sz="2000" dirty="0" smtClean="0"/>
              <a:t>(Hardware Serial </a:t>
            </a:r>
            <a:r>
              <a:rPr lang="ko-KR" altLang="en-US" sz="2000" dirty="0" smtClean="0"/>
              <a:t>이용</a:t>
            </a:r>
            <a:r>
              <a:rPr lang="en-US" altLang="ko-KR" sz="20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두 개의 </a:t>
            </a:r>
            <a:r>
              <a:rPr lang="ko-KR" altLang="en-US" sz="2000" dirty="0" err="1" smtClean="0"/>
              <a:t>아두이노는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Software Serial </a:t>
            </a:r>
            <a:r>
              <a:rPr lang="ko-KR" altLang="en-US" sz="2000" dirty="0" smtClean="0"/>
              <a:t>설정 디지털 핀 연결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err="1" smtClean="0"/>
              <a:t>Tx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Rx</a:t>
            </a:r>
            <a:r>
              <a:rPr lang="ko-KR" altLang="en-US" sz="2000" dirty="0" smtClean="0"/>
              <a:t>를 서로 연결</a:t>
            </a:r>
            <a:r>
              <a:rPr lang="en-US" altLang="ko-KR" sz="2000" dirty="0" smtClean="0"/>
              <a:t>, GND</a:t>
            </a:r>
            <a:r>
              <a:rPr lang="ko-KR" altLang="en-US" sz="2000" dirty="0" smtClean="0"/>
              <a:t>간의 연결</a:t>
            </a: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ko-KR" altLang="en-US" sz="2400" dirty="0" smtClean="0"/>
              <a:t>동작</a:t>
            </a:r>
            <a:endParaRPr lang="en-US" altLang="ko-KR" sz="2400" dirty="0" smtClean="0"/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각 </a:t>
            </a:r>
            <a:r>
              <a:rPr lang="en-US" altLang="ko-KR" sz="2000" dirty="0" smtClean="0"/>
              <a:t>PC</a:t>
            </a:r>
            <a:r>
              <a:rPr lang="ko-KR" altLang="en-US" sz="2000" dirty="0" smtClean="0"/>
              <a:t>의 시리얼 모니터를 이용하여 채팅</a:t>
            </a:r>
            <a:endParaRPr lang="en-US" altLang="ko-KR" sz="2000" dirty="0" smtClean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아두이노를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이용한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 채팅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698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28" y="2001373"/>
            <a:ext cx="3463636" cy="282265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12775" y="576696"/>
            <a:ext cx="3123439" cy="1469365"/>
            <a:chOff x="612775" y="576696"/>
            <a:chExt cx="3123439" cy="1469365"/>
          </a:xfrm>
        </p:grpSpPr>
        <p:grpSp>
          <p:nvGrpSpPr>
            <p:cNvPr id="7" name="그룹 6"/>
            <p:cNvGrpSpPr/>
            <p:nvPr/>
          </p:nvGrpSpPr>
          <p:grpSpPr>
            <a:xfrm>
              <a:off x="612775" y="576696"/>
              <a:ext cx="1222952" cy="1222952"/>
              <a:chOff x="612775" y="576696"/>
              <a:chExt cx="1222952" cy="1222952"/>
            </a:xfrm>
          </p:grpSpPr>
          <p:pic>
            <p:nvPicPr>
              <p:cNvPr id="1026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A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8" name="자유형 7"/>
            <p:cNvSpPr/>
            <p:nvPr/>
          </p:nvSpPr>
          <p:spPr>
            <a:xfrm>
              <a:off x="1808019" y="860248"/>
              <a:ext cx="1928195" cy="1185813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6235" h="1117285">
                  <a:moveTo>
                    <a:pt x="0" y="206882"/>
                  </a:moveTo>
                  <a:cubicBezTo>
                    <a:pt x="637309" y="537082"/>
                    <a:pt x="1145114" y="-128260"/>
                    <a:pt x="1503504" y="22632"/>
                  </a:cubicBezTo>
                  <a:cubicBezTo>
                    <a:pt x="1861894" y="173524"/>
                    <a:pt x="2318324" y="1197668"/>
                    <a:pt x="2150338" y="1112232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068415" y="4793493"/>
            <a:ext cx="3446935" cy="1437269"/>
            <a:chOff x="5068415" y="4793493"/>
            <a:chExt cx="3446935" cy="1437269"/>
          </a:xfrm>
        </p:grpSpPr>
        <p:grpSp>
          <p:nvGrpSpPr>
            <p:cNvPr id="9" name="그룹 8"/>
            <p:cNvGrpSpPr/>
            <p:nvPr/>
          </p:nvGrpSpPr>
          <p:grpSpPr>
            <a:xfrm>
              <a:off x="7292398" y="5007810"/>
              <a:ext cx="1222952" cy="1222952"/>
              <a:chOff x="612775" y="576696"/>
              <a:chExt cx="1222952" cy="1222952"/>
            </a:xfrm>
          </p:grpSpPr>
          <p:pic>
            <p:nvPicPr>
              <p:cNvPr id="10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B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5068415" y="4793493"/>
              <a:ext cx="2294285" cy="1148787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  <a:gd name="connsiteX0" fmla="*/ 0 w 2171413"/>
                <a:gd name="connsiteY0" fmla="*/ 0 h 1059994"/>
                <a:gd name="connsiteX1" fmla="*/ 1079370 w 2171413"/>
                <a:gd name="connsiteY1" fmla="*/ 997127 h 1059994"/>
                <a:gd name="connsiteX2" fmla="*/ 2150338 w 2171413"/>
                <a:gd name="connsiteY2" fmla="*/ 905350 h 1059994"/>
                <a:gd name="connsiteX0" fmla="*/ 0 w 2605638"/>
                <a:gd name="connsiteY0" fmla="*/ 0 h 1082399"/>
                <a:gd name="connsiteX1" fmla="*/ 1079370 w 2605638"/>
                <a:gd name="connsiteY1" fmla="*/ 997127 h 1082399"/>
                <a:gd name="connsiteX2" fmla="*/ 2590180 w 2605638"/>
                <a:gd name="connsiteY2" fmla="*/ 970620 h 1082399"/>
                <a:gd name="connsiteX0" fmla="*/ 0 w 2601317"/>
                <a:gd name="connsiteY0" fmla="*/ 0 h 1082399"/>
                <a:gd name="connsiteX1" fmla="*/ 545277 w 2601317"/>
                <a:gd name="connsiteY1" fmla="*/ 997127 h 1082399"/>
                <a:gd name="connsiteX2" fmla="*/ 2590180 w 2601317"/>
                <a:gd name="connsiteY2" fmla="*/ 970620 h 108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1317" h="1082399">
                  <a:moveTo>
                    <a:pt x="0" y="0"/>
                  </a:moveTo>
                  <a:cubicBezTo>
                    <a:pt x="637309" y="330200"/>
                    <a:pt x="113580" y="835357"/>
                    <a:pt x="545277" y="997127"/>
                  </a:cubicBezTo>
                  <a:cubicBezTo>
                    <a:pt x="976974" y="1158897"/>
                    <a:pt x="2758166" y="1056056"/>
                    <a:pt x="2590180" y="970620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193594" y="513785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Hardware Serial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65390" y="5287289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154442" y="1199163"/>
            <a:ext cx="6874675" cy="5290056"/>
          </a:xfrm>
          <a:custGeom>
            <a:avLst/>
            <a:gdLst>
              <a:gd name="connsiteX0" fmla="*/ 0 w 2089246"/>
              <a:gd name="connsiteY0" fmla="*/ 0 h 1083686"/>
              <a:gd name="connsiteX1" fmla="*/ 1911927 w 2089246"/>
              <a:gd name="connsiteY1" fmla="*/ 990600 h 1083686"/>
              <a:gd name="connsiteX2" fmla="*/ 1891145 w 2089246"/>
              <a:gd name="connsiteY2" fmla="*/ 983673 h 1083686"/>
              <a:gd name="connsiteX0" fmla="*/ 0 w 2255210"/>
              <a:gd name="connsiteY0" fmla="*/ 0 h 996307"/>
              <a:gd name="connsiteX1" fmla="*/ 1911927 w 2255210"/>
              <a:gd name="connsiteY1" fmla="*/ 990600 h 996307"/>
              <a:gd name="connsiteX2" fmla="*/ 2166046 w 2255210"/>
              <a:gd name="connsiteY2" fmla="*/ 409302 h 996307"/>
              <a:gd name="connsiteX0" fmla="*/ 0 w 2194088"/>
              <a:gd name="connsiteY0" fmla="*/ 0 h 421329"/>
              <a:gd name="connsiteX1" fmla="*/ 1346417 w 2194088"/>
              <a:gd name="connsiteY1" fmla="*/ 31139 h 421329"/>
              <a:gd name="connsiteX2" fmla="*/ 2166046 w 2194088"/>
              <a:gd name="connsiteY2" fmla="*/ 409302 h 421329"/>
              <a:gd name="connsiteX0" fmla="*/ 0 w 2027751"/>
              <a:gd name="connsiteY0" fmla="*/ 13122 h 1139084"/>
              <a:gd name="connsiteX1" fmla="*/ 1346417 w 2027751"/>
              <a:gd name="connsiteY1" fmla="*/ 44261 h 1139084"/>
              <a:gd name="connsiteX2" fmla="*/ 1993251 w 2027751"/>
              <a:gd name="connsiteY2" fmla="*/ 1133861 h 1139084"/>
              <a:gd name="connsiteX0" fmla="*/ 0 w 2186235"/>
              <a:gd name="connsiteY0" fmla="*/ 206882 h 1117285"/>
              <a:gd name="connsiteX1" fmla="*/ 1503504 w 2186235"/>
              <a:gd name="connsiteY1" fmla="*/ 22632 h 1117285"/>
              <a:gd name="connsiteX2" fmla="*/ 2150338 w 2186235"/>
              <a:gd name="connsiteY2" fmla="*/ 1112232 h 1117285"/>
              <a:gd name="connsiteX0" fmla="*/ 0 w 2197319"/>
              <a:gd name="connsiteY0" fmla="*/ 69830 h 1131023"/>
              <a:gd name="connsiteX1" fmla="*/ 1514486 w 2197319"/>
              <a:gd name="connsiteY1" fmla="*/ 36252 h 1131023"/>
              <a:gd name="connsiteX2" fmla="*/ 2161320 w 2197319"/>
              <a:gd name="connsiteY2" fmla="*/ 1125852 h 1131023"/>
              <a:gd name="connsiteX0" fmla="*/ 0 w 2180078"/>
              <a:gd name="connsiteY0" fmla="*/ 0 h 1301063"/>
              <a:gd name="connsiteX1" fmla="*/ 963176 w 2180078"/>
              <a:gd name="connsiteY1" fmla="*/ 1243854 h 1301063"/>
              <a:gd name="connsiteX2" fmla="*/ 2161320 w 2180078"/>
              <a:gd name="connsiteY2" fmla="*/ 1056022 h 1301063"/>
              <a:gd name="connsiteX0" fmla="*/ 0 w 2179775"/>
              <a:gd name="connsiteY0" fmla="*/ 0 h 1250665"/>
              <a:gd name="connsiteX1" fmla="*/ 114981 w 2179775"/>
              <a:gd name="connsiteY1" fmla="*/ 818690 h 1250665"/>
              <a:gd name="connsiteX2" fmla="*/ 963176 w 2179775"/>
              <a:gd name="connsiteY2" fmla="*/ 1243854 h 1250665"/>
              <a:gd name="connsiteX3" fmla="*/ 2161320 w 2179775"/>
              <a:gd name="connsiteY3" fmla="*/ 1056022 h 125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775" h="1250665">
                <a:moveTo>
                  <a:pt x="0" y="0"/>
                </a:moveTo>
                <a:cubicBezTo>
                  <a:pt x="96771" y="110790"/>
                  <a:pt x="-45548" y="611381"/>
                  <a:pt x="114981" y="818690"/>
                </a:cubicBezTo>
                <a:cubicBezTo>
                  <a:pt x="275510" y="1025999"/>
                  <a:pt x="622119" y="1204299"/>
                  <a:pt x="963176" y="1243854"/>
                </a:cubicBezTo>
                <a:cubicBezTo>
                  <a:pt x="1304233" y="1283409"/>
                  <a:pt x="2329306" y="1141458"/>
                  <a:pt x="2161320" y="1056022"/>
                </a:cubicBezTo>
              </a:path>
            </a:pathLst>
          </a:custGeom>
          <a:noFill/>
          <a:ln w="57150">
            <a:solidFill>
              <a:srgbClr val="144AEB"/>
            </a:solidFill>
            <a:prstDash val="sysDot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51244" y="4775236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User Chatting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70373" y="3979148"/>
            <a:ext cx="18428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Software Serial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06982" y="142154"/>
            <a:ext cx="4775712" cy="3584719"/>
            <a:chOff x="3906982" y="142154"/>
            <a:chExt cx="4775712" cy="358471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909" y="142154"/>
              <a:ext cx="2663785" cy="2050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5978237" y="1505474"/>
              <a:ext cx="1842812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Software Serial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906982" y="2701636"/>
              <a:ext cx="1080654" cy="1025237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682837" y="1586886"/>
              <a:ext cx="1295400" cy="1177095"/>
            </a:xfrm>
            <a:custGeom>
              <a:avLst/>
              <a:gdLst>
                <a:gd name="connsiteX0" fmla="*/ 0 w 1439509"/>
                <a:gd name="connsiteY0" fmla="*/ 1288472 h 1288472"/>
                <a:gd name="connsiteX1" fmla="*/ 1385454 w 1439509"/>
                <a:gd name="connsiteY1" fmla="*/ 685800 h 1288472"/>
                <a:gd name="connsiteX2" fmla="*/ 1025236 w 1439509"/>
                <a:gd name="connsiteY2" fmla="*/ 0 h 1288472"/>
                <a:gd name="connsiteX0" fmla="*/ 0 w 1336081"/>
                <a:gd name="connsiteY0" fmla="*/ 1378527 h 1378527"/>
                <a:gd name="connsiteX1" fmla="*/ 1288473 w 1336081"/>
                <a:gd name="connsiteY1" fmla="*/ 685800 h 1378527"/>
                <a:gd name="connsiteX2" fmla="*/ 928255 w 1336081"/>
                <a:gd name="connsiteY2" fmla="*/ 0 h 1378527"/>
                <a:gd name="connsiteX0" fmla="*/ 0 w 980197"/>
                <a:gd name="connsiteY0" fmla="*/ 1378527 h 1378527"/>
                <a:gd name="connsiteX1" fmla="*/ 207818 w 980197"/>
                <a:gd name="connsiteY1" fmla="*/ 727363 h 1378527"/>
                <a:gd name="connsiteX2" fmla="*/ 928255 w 980197"/>
                <a:gd name="connsiteY2" fmla="*/ 0 h 1378527"/>
                <a:gd name="connsiteX0" fmla="*/ 0 w 1106768"/>
                <a:gd name="connsiteY0" fmla="*/ 997527 h 997527"/>
                <a:gd name="connsiteX1" fmla="*/ 207818 w 1106768"/>
                <a:gd name="connsiteY1" fmla="*/ 346363 h 997527"/>
                <a:gd name="connsiteX2" fmla="*/ 1059873 w 1106768"/>
                <a:gd name="connsiteY2" fmla="*/ 0 h 997527"/>
                <a:gd name="connsiteX0" fmla="*/ 0 w 1059873"/>
                <a:gd name="connsiteY0" fmla="*/ 1007544 h 1007544"/>
                <a:gd name="connsiteX1" fmla="*/ 207818 w 1059873"/>
                <a:gd name="connsiteY1" fmla="*/ 356380 h 1007544"/>
                <a:gd name="connsiteX2" fmla="*/ 1059873 w 1059873"/>
                <a:gd name="connsiteY2" fmla="*/ 10017 h 1007544"/>
                <a:gd name="connsiteX0" fmla="*/ 0 w 1059873"/>
                <a:gd name="connsiteY0" fmla="*/ 1033730 h 1033730"/>
                <a:gd name="connsiteX1" fmla="*/ 228600 w 1059873"/>
                <a:gd name="connsiteY1" fmla="*/ 147039 h 1033730"/>
                <a:gd name="connsiteX2" fmla="*/ 1059873 w 1059873"/>
                <a:gd name="connsiteY2" fmla="*/ 36203 h 1033730"/>
                <a:gd name="connsiteX0" fmla="*/ 0 w 1295400"/>
                <a:gd name="connsiteY0" fmla="*/ 1165387 h 1165387"/>
                <a:gd name="connsiteX1" fmla="*/ 228600 w 1295400"/>
                <a:gd name="connsiteY1" fmla="*/ 278696 h 1165387"/>
                <a:gd name="connsiteX2" fmla="*/ 1295400 w 1295400"/>
                <a:gd name="connsiteY2" fmla="*/ 15460 h 1165387"/>
                <a:gd name="connsiteX0" fmla="*/ 0 w 1295400"/>
                <a:gd name="connsiteY0" fmla="*/ 1166509 h 1166509"/>
                <a:gd name="connsiteX1" fmla="*/ 242454 w 1295400"/>
                <a:gd name="connsiteY1" fmla="*/ 265964 h 1166509"/>
                <a:gd name="connsiteX2" fmla="*/ 1295400 w 1295400"/>
                <a:gd name="connsiteY2" fmla="*/ 16582 h 1166509"/>
                <a:gd name="connsiteX0" fmla="*/ 0 w 1295400"/>
                <a:gd name="connsiteY0" fmla="*/ 1177095 h 1177095"/>
                <a:gd name="connsiteX1" fmla="*/ 242454 w 1295400"/>
                <a:gd name="connsiteY1" fmla="*/ 276550 h 1177095"/>
                <a:gd name="connsiteX2" fmla="*/ 1295400 w 1295400"/>
                <a:gd name="connsiteY2" fmla="*/ 27168 h 117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5400" h="1177095">
                  <a:moveTo>
                    <a:pt x="0" y="1177095"/>
                  </a:moveTo>
                  <a:cubicBezTo>
                    <a:pt x="607290" y="983131"/>
                    <a:pt x="88899" y="558259"/>
                    <a:pt x="242454" y="276550"/>
                  </a:cubicBezTo>
                  <a:cubicBezTo>
                    <a:pt x="396009" y="-5159"/>
                    <a:pt x="549564" y="-35178"/>
                    <a:pt x="1295400" y="2716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3324" y="99007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간 채팅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553135" y="3231219"/>
            <a:ext cx="2738005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87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 animBg="1"/>
      <p:bldP spid="18" grpId="0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324" y="99007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간 채팅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361" y="1410907"/>
            <a:ext cx="8636312" cy="4606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(7, 8);  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//7,8</a:t>
            </a:r>
            <a:r>
              <a:rPr lang="ko-KR" altLang="en-US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핀을 사용하는 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통신 객체 생성</a:t>
            </a:r>
            <a:endParaRPr lang="en-US" altLang="ko-KR" sz="1400" i="1" dirty="0" smtClean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	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와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간의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Serial.write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swSerial.read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에서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00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아두이노가</a:t>
            </a:r>
            <a:r>
              <a:rPr lang="ko-KR" altLang="en-US" dirty="0" smtClean="0"/>
              <a:t> 외부와 통신하는 방법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374016"/>
            <a:ext cx="7886700" cy="2699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>
                <a:latin typeface="+mj-ea"/>
                <a:ea typeface="+mj-ea"/>
              </a:rPr>
              <a:t>Hardware Serial</a:t>
            </a:r>
          </a:p>
          <a:p>
            <a:r>
              <a:rPr lang="en-US" altLang="ko-KR" sz="3600" dirty="0" smtClean="0">
                <a:latin typeface="+mj-ea"/>
                <a:ea typeface="+mj-ea"/>
              </a:rPr>
              <a:t>Software Serial</a:t>
            </a:r>
          </a:p>
          <a:p>
            <a:r>
              <a:rPr lang="en-US" altLang="ko-KR" sz="3600" dirty="0" smtClean="0">
                <a:latin typeface="+mj-ea"/>
                <a:ea typeface="+mj-ea"/>
              </a:rPr>
              <a:t>I2C (Inter-Integrated Circuit: Inter IC)</a:t>
            </a:r>
          </a:p>
          <a:p>
            <a:r>
              <a:rPr lang="en-US" altLang="ko-KR" sz="3600" dirty="0">
                <a:latin typeface="+mj-ea"/>
                <a:ea typeface="+mj-ea"/>
              </a:rPr>
              <a:t>SPI (Serial Peripheral </a:t>
            </a:r>
            <a:r>
              <a:rPr lang="en-US" altLang="ko-KR" sz="3600" dirty="0" smtClean="0">
                <a:latin typeface="+mj-ea"/>
                <a:ea typeface="+mj-ea"/>
              </a:rPr>
              <a:t>Interface)</a:t>
            </a:r>
            <a:endParaRPr lang="en-US" altLang="ko-KR" sz="3600" dirty="0">
              <a:latin typeface="+mj-ea"/>
              <a:ea typeface="+mj-ea"/>
            </a:endParaRPr>
          </a:p>
          <a:p>
            <a:endParaRPr lang="en-US" altLang="ko-KR" sz="3600" dirty="0" smtClean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282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시리얼 모니터에 한글이 깨질 경우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181783"/>
            <a:ext cx="7886700" cy="4351338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아두이노</a:t>
            </a:r>
            <a:r>
              <a:rPr lang="ko-KR" altLang="en-US" sz="2000" dirty="0" smtClean="0"/>
              <a:t> 폴더에서 아래 두개의 파일에 다음과 같이 추가한다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메모장을 사용자권한으로 실행해야 변경되 내용 저장이 가능하다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4388209"/>
            <a:ext cx="3371850" cy="1657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20311" y="5216884"/>
            <a:ext cx="1927412" cy="351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22" y="3267200"/>
            <a:ext cx="4279858" cy="34542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411101" y="3967860"/>
            <a:ext cx="2107266" cy="27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42133" y="5612941"/>
            <a:ext cx="789454" cy="16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42133" y="5419557"/>
            <a:ext cx="789454" cy="16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731587" y="4545106"/>
            <a:ext cx="3040563" cy="994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012142"/>
            <a:ext cx="4463451" cy="112020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464734" y="2861973"/>
            <a:ext cx="2107266" cy="27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421" y="1977101"/>
            <a:ext cx="3352800" cy="1333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5" name="직선 화살표 연결선 14"/>
          <p:cNvCxnSpPr>
            <a:stCxn id="13" idx="3"/>
          </p:cNvCxnSpPr>
          <p:nvPr/>
        </p:nvCxnSpPr>
        <p:spPr>
          <a:xfrm flipV="1">
            <a:off x="4572000" y="2861973"/>
            <a:ext cx="1048311" cy="135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518368" y="2856952"/>
            <a:ext cx="2442485" cy="1211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77111" y="5531643"/>
            <a:ext cx="2242986" cy="646331"/>
          </a:xfrm>
          <a:prstGeom prst="rect">
            <a:avLst/>
          </a:prstGeom>
          <a:solidFill>
            <a:srgbClr val="FBE5D6"/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arduino.l4j.ini</a:t>
            </a:r>
            <a:endParaRPr lang="en-US" altLang="ko-KR" dirty="0" smtClean="0"/>
          </a:p>
          <a:p>
            <a:r>
              <a:rPr lang="en-US" altLang="ko-KR" dirty="0" smtClean="0"/>
              <a:t>arduino._debug.l4j.ini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79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n-ea"/>
              </a:rPr>
              <a:t>UART(Universal </a:t>
            </a:r>
            <a:r>
              <a:rPr lang="en-US" altLang="ko-KR" sz="2400" dirty="0">
                <a:latin typeface="+mn-ea"/>
              </a:rPr>
              <a:t>asynchronous </a:t>
            </a:r>
            <a:r>
              <a:rPr lang="en-US" altLang="ko-KR" sz="2400" dirty="0" smtClean="0">
                <a:latin typeface="+mn-ea"/>
              </a:rPr>
              <a:t>receiver/transmitter)</a:t>
            </a:r>
            <a:br>
              <a:rPr lang="en-US" altLang="ko-KR" sz="2400" dirty="0" smtClean="0">
                <a:latin typeface="+mn-ea"/>
              </a:rPr>
            </a:br>
            <a:r>
              <a:rPr lang="en-US" altLang="ko-KR" sz="2400" dirty="0" smtClean="0">
                <a:latin typeface="+mn-ea"/>
              </a:rPr>
              <a:t>       (</a:t>
            </a:r>
            <a:r>
              <a:rPr lang="ko-KR" altLang="en-US" sz="2400" dirty="0" smtClean="0">
                <a:latin typeface="+mn-ea"/>
              </a:rPr>
              <a:t>범용 </a:t>
            </a:r>
            <a:r>
              <a:rPr lang="ko-KR" altLang="en-US" sz="2400" dirty="0" err="1" smtClean="0">
                <a:latin typeface="+mn-ea"/>
              </a:rPr>
              <a:t>비동기화</a:t>
            </a:r>
            <a:r>
              <a:rPr lang="ko-KR" altLang="en-US" sz="2400" dirty="0" smtClean="0">
                <a:latin typeface="+mn-ea"/>
              </a:rPr>
              <a:t> 송수신기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400" dirty="0" err="1" smtClean="0">
                <a:latin typeface="+mn-ea"/>
              </a:rPr>
              <a:t>아두이노</a:t>
            </a:r>
            <a:r>
              <a:rPr lang="ko-KR" altLang="en-US" sz="2400" dirty="0" smtClean="0">
                <a:latin typeface="+mn-ea"/>
              </a:rPr>
              <a:t> 보드의 시리얼 통신 전용 핀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0</a:t>
            </a:r>
            <a:r>
              <a:rPr lang="ko-KR" altLang="en-US" sz="2000" dirty="0" smtClean="0">
                <a:latin typeface="+mn-ea"/>
              </a:rPr>
              <a:t>번</a:t>
            </a:r>
            <a:r>
              <a:rPr lang="en-US" altLang="ko-KR" sz="2000" dirty="0" smtClean="0">
                <a:latin typeface="+mn-ea"/>
              </a:rPr>
              <a:t>: (RX: Receiver  </a:t>
            </a:r>
            <a:r>
              <a:rPr lang="ko-KR" altLang="en-US" sz="2000" dirty="0" smtClean="0">
                <a:latin typeface="+mn-ea"/>
              </a:rPr>
              <a:t>수신</a:t>
            </a:r>
            <a:r>
              <a:rPr lang="en-US" altLang="ko-KR" sz="2000" dirty="0" smtClean="0">
                <a:latin typeface="+mn-ea"/>
              </a:rPr>
              <a:t>)  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1</a:t>
            </a:r>
            <a:r>
              <a:rPr lang="ko-KR" altLang="en-US" sz="2000" dirty="0" smtClean="0">
                <a:latin typeface="+mn-ea"/>
              </a:rPr>
              <a:t>번</a:t>
            </a:r>
            <a:r>
              <a:rPr lang="en-US" altLang="ko-KR" sz="2000" dirty="0" smtClean="0">
                <a:latin typeface="+mn-ea"/>
              </a:rPr>
              <a:t>: (TX: Transmitter  </a:t>
            </a:r>
            <a:r>
              <a:rPr lang="ko-KR" altLang="en-US" sz="2000" dirty="0" smtClean="0">
                <a:latin typeface="+mn-ea"/>
              </a:rPr>
              <a:t>송신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n-ea"/>
              </a:rPr>
              <a:t>USB </a:t>
            </a:r>
            <a:r>
              <a:rPr lang="ko-KR" altLang="en-US" sz="2400" dirty="0" smtClean="0">
                <a:latin typeface="+mn-ea"/>
              </a:rPr>
              <a:t>포트와 하드웨어적으로 공유 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USB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ko-KR" altLang="en-US" sz="2000" dirty="0" err="1" smtClean="0">
                <a:latin typeface="+mn-ea"/>
              </a:rPr>
              <a:t>전용핀</a:t>
            </a:r>
            <a:r>
              <a:rPr lang="ko-KR" altLang="en-US" sz="2000" dirty="0" smtClean="0">
                <a:latin typeface="+mn-ea"/>
              </a:rPr>
              <a:t> 동시 사용 불가능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USB</a:t>
            </a:r>
            <a:r>
              <a:rPr lang="ko-KR" altLang="en-US" sz="2000" dirty="0" smtClean="0">
                <a:latin typeface="+mn-ea"/>
              </a:rPr>
              <a:t>로 </a:t>
            </a:r>
            <a:r>
              <a:rPr lang="en-US" altLang="ko-KR" sz="2000" dirty="0" smtClean="0">
                <a:latin typeface="+mn-ea"/>
              </a:rPr>
              <a:t>PC</a:t>
            </a:r>
            <a:r>
              <a:rPr lang="ko-KR" altLang="en-US" sz="2000" dirty="0" smtClean="0">
                <a:latin typeface="+mn-ea"/>
              </a:rPr>
              <a:t>와 연결할 때는 </a:t>
            </a:r>
            <a:r>
              <a:rPr lang="en-US" altLang="ko-KR" sz="2000" dirty="0" smtClean="0">
                <a:latin typeface="+mn-ea"/>
              </a:rPr>
              <a:t>0, 1</a:t>
            </a:r>
            <a:r>
              <a:rPr lang="ko-KR" altLang="en-US" sz="2000" dirty="0" smtClean="0">
                <a:latin typeface="+mn-ea"/>
              </a:rPr>
              <a:t>번 핀 연결 분리해야 함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(PC</a:t>
            </a:r>
            <a:r>
              <a:rPr lang="ko-KR" altLang="en-US" sz="2000" dirty="0" smtClean="0">
                <a:latin typeface="+mn-ea"/>
              </a:rPr>
              <a:t>에서 </a:t>
            </a:r>
            <a:r>
              <a:rPr lang="ko-KR" altLang="en-US" sz="2000" dirty="0" err="1" smtClean="0">
                <a:latin typeface="+mn-ea"/>
              </a:rPr>
              <a:t>아두이노로</a:t>
            </a:r>
            <a:r>
              <a:rPr lang="ko-KR" altLang="en-US" sz="2000" dirty="0" smtClean="0">
                <a:latin typeface="+mn-ea"/>
              </a:rPr>
              <a:t> 스케치 업로드 불가능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Serial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객체를 이용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별도의 라이브러리 설치가 필요 없음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2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074" name="Picture 2" descr="https://s3.ap-northeast-2.amazonaws.com/opentutorials-user-file/module/2106/40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56" y="1180142"/>
            <a:ext cx="4916773" cy="26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UART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통신 개념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662" y="4025938"/>
            <a:ext cx="6998846" cy="26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5777348" y="1039091"/>
            <a:ext cx="1821872" cy="191192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0, 1</a:t>
            </a:r>
            <a:r>
              <a:rPr lang="ko-KR" altLang="en-US" sz="2400" dirty="0" smtClean="0">
                <a:latin typeface="+mn-ea"/>
              </a:rPr>
              <a:t>번 외에 다른 디지털 핀으로 </a:t>
            </a: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통신을 원할 때 사용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라이브러리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 smtClean="0">
                <a:latin typeface="+mn-ea"/>
              </a:rPr>
              <a:t>#include &lt;</a:t>
            </a:r>
            <a:r>
              <a:rPr lang="en-US" altLang="ko-KR" sz="2000" dirty="0" err="1" smtClean="0">
                <a:latin typeface="+mn-ea"/>
              </a:rPr>
              <a:t>SoftwareSerial.h</a:t>
            </a:r>
            <a:r>
              <a:rPr lang="en-US" altLang="ko-KR" sz="2000" dirty="0" smtClean="0">
                <a:latin typeface="+mn-ea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객체를 생성하여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 smtClean="0">
                <a:latin typeface="+mn-ea"/>
              </a:rPr>
              <a:t>객체 생성 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통신에 사용할 핀 번호 지정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: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err="1" smtClean="0">
                <a:latin typeface="+mn-ea"/>
              </a:rPr>
              <a:t>SoftwareSerial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softSerial</a:t>
            </a:r>
            <a:r>
              <a:rPr lang="en-US" altLang="ko-KR" dirty="0" smtClean="0">
                <a:latin typeface="+mn-ea"/>
              </a:rPr>
              <a:t>(7, 8); // 7, 8</a:t>
            </a:r>
            <a:r>
              <a:rPr lang="ko-KR" altLang="en-US" dirty="0" smtClean="0">
                <a:latin typeface="+mn-ea"/>
              </a:rPr>
              <a:t>번 사용</a:t>
            </a: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0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98799"/>
            <a:ext cx="7886700" cy="68781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7923" y="1448815"/>
            <a:ext cx="8182842" cy="4845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ko-KR" altLang="en-US" sz="2400" dirty="0" err="1" smtClean="0">
                <a:latin typeface="+mn-ea"/>
              </a:rPr>
              <a:t>아두이노가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PC, </a:t>
            </a:r>
            <a:r>
              <a:rPr lang="ko-KR" altLang="en-US" sz="2400" dirty="0" smtClean="0">
                <a:latin typeface="+mn-ea"/>
              </a:rPr>
              <a:t>다른 장치와 통신할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때 사용하는 객체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en-US" altLang="ko-KR" sz="2400" dirty="0" smtClean="0">
                <a:latin typeface="+mn-ea"/>
              </a:rPr>
              <a:t>UART </a:t>
            </a:r>
            <a:r>
              <a:rPr lang="ko-KR" altLang="en-US" sz="2400" dirty="0" smtClean="0">
                <a:latin typeface="+mn-ea"/>
              </a:rPr>
              <a:t>기반의 통신에 필요한 다양한 함수들을 제공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객체 함수</a:t>
            </a:r>
            <a:r>
              <a:rPr lang="en-US" altLang="ko-KR" sz="2400" dirty="0" smtClean="0">
                <a:latin typeface="+mn-ea"/>
              </a:rPr>
              <a:t>:</a:t>
            </a:r>
          </a:p>
          <a:p>
            <a:pPr lvl="1">
              <a:lnSpc>
                <a:spcPts val="2800"/>
              </a:lnSpc>
            </a:pPr>
            <a:r>
              <a:rPr lang="en-US" altLang="ko-KR" sz="2000" b="1" dirty="0" err="1" smtClean="0">
                <a:latin typeface="+mn-ea"/>
              </a:rPr>
              <a:t>Serial.begin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속도값</a:t>
            </a:r>
            <a:r>
              <a:rPr lang="en-US" altLang="ko-KR" sz="2000" dirty="0" smtClean="0">
                <a:latin typeface="+mn-ea"/>
              </a:rPr>
              <a:t>);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시리얼 통신을 </a:t>
            </a:r>
            <a:r>
              <a:rPr lang="ko-KR" altLang="en-US" sz="2000" dirty="0" err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속도값으로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 초기화</a:t>
            </a:r>
            <a:endParaRPr lang="en-US" altLang="ko-KR" sz="2000" dirty="0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Serial.available</a:t>
            </a:r>
            <a:r>
              <a:rPr lang="en-US" altLang="ko-KR" sz="2000" dirty="0">
                <a:latin typeface="+mn-ea"/>
              </a:rPr>
              <a:t>( 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시리얼 포트로 수신된 바이트 수 반환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Serial.read</a:t>
            </a:r>
            <a:r>
              <a:rPr lang="en-US" altLang="ko-KR" sz="2000" dirty="0">
                <a:latin typeface="+mn-ea"/>
              </a:rPr>
              <a:t>( 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  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수신 버퍼에서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바이트 읽음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없으면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-1)</a:t>
            </a: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Serial.write</a:t>
            </a:r>
            <a:r>
              <a:rPr lang="en-US" altLang="ko-KR" sz="2000" dirty="0">
                <a:latin typeface="+mn-ea"/>
              </a:rPr>
              <a:t>(byte);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//1byte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송신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Serial.print</a:t>
            </a:r>
            <a:r>
              <a:rPr lang="en-US" altLang="ko-KR" sz="2000" dirty="0" smtClean="0">
                <a:latin typeface="+mn-ea"/>
              </a:rPr>
              <a:t>(value [,format]);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값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(value)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을 송신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Serial.println</a:t>
            </a:r>
            <a:r>
              <a:rPr lang="en-US" altLang="ko-KR" sz="2000" dirty="0" smtClean="0">
                <a:latin typeface="+mn-ea"/>
              </a:rPr>
              <a:t>(value [,format]);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값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(value)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을 송신 후 </a:t>
            </a:r>
            <a:r>
              <a:rPr lang="ko-KR" altLang="en-US" sz="2000" dirty="0" err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줄바꿈</a:t>
            </a:r>
            <a:endParaRPr lang="en-US" altLang="ko-KR" sz="2000" dirty="0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>
                <a:latin typeface="+mn-ea"/>
              </a:rPr>
              <a:t>…….. </a:t>
            </a:r>
            <a:r>
              <a:rPr lang="en-US" altLang="ko-KR" sz="2000" b="1" dirty="0">
                <a:latin typeface="+mn-ea"/>
                <a:hlinkClick r:id="rId2"/>
              </a:rPr>
              <a:t>https://www.arduino.cc/reference/ko</a:t>
            </a:r>
            <a:r>
              <a:rPr lang="en-US" altLang="ko-KR" sz="2000" b="1" dirty="0" smtClean="0">
                <a:latin typeface="+mn-ea"/>
                <a:hlinkClick r:id="rId2"/>
              </a:rPr>
              <a:t>/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하드웨어 시리얼 통신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5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20500</TotalTime>
  <Words>1165</Words>
  <Application>Microsoft Office PowerPoint</Application>
  <PresentationFormat>화면 슬라이드 쇼(4:3)</PresentationFormat>
  <Paragraphs>319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사물인터넷(IoT)  프로그래밍 기초</vt:lpstr>
      <vt:lpstr>목차</vt:lpstr>
      <vt:lpstr>PowerPoint 프레젠테이션</vt:lpstr>
      <vt:lpstr>아두이노가 외부와 통신하는 방법</vt:lpstr>
      <vt:lpstr>Hardware Serial</vt:lpstr>
      <vt:lpstr>PowerPoint 프레젠테이션</vt:lpstr>
      <vt:lpstr>PowerPoint 프레젠테이션</vt:lpstr>
      <vt:lpstr>Software Serial</vt:lpstr>
      <vt:lpstr>PowerPoint 프레젠테이션</vt:lpstr>
      <vt:lpstr>실습 1: Hardware Serial 기본 사용법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아두이노 시리얼 통신 코딩의 핵심</vt:lpstr>
      <vt:lpstr>실습 2: 스위치 동작 횟수 전달하기</vt:lpstr>
      <vt:lpstr>풀업(PULL UP), 풀다운(PULL DOWN) 저항</vt:lpstr>
      <vt:lpstr>PowerPoint 프레젠테이션</vt:lpstr>
      <vt:lpstr>PowerPoint 프레젠테이션</vt:lpstr>
      <vt:lpstr>PowerPoint 프레젠테이션</vt:lpstr>
      <vt:lpstr>PowerPoint 프레젠테이션</vt:lpstr>
      <vt:lpstr>응용 1: PC에서 스위칭 횟수 초기화 하기</vt:lpstr>
      <vt:lpstr>PowerPoint 프레젠테이션</vt:lpstr>
      <vt:lpstr>PowerPoint 프레젠테이션</vt:lpstr>
      <vt:lpstr>PowerPoint 프레젠테이션</vt:lpstr>
      <vt:lpstr>실습 3: PC에서 LED 3개 점멸 제어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Software Serial</vt:lpstr>
      <vt:lpstr>실습 4: 아두이노를 이용한 PC간 채팅</vt:lpstr>
      <vt:lpstr>PowerPoint 프레젠테이션</vt:lpstr>
      <vt:lpstr>PowerPoint 프레젠테이션</vt:lpstr>
      <vt:lpstr>시리얼 모니터에 한글이 깨질 경우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292</cp:revision>
  <cp:lastPrinted>2019-03-22T07:19:52Z</cp:lastPrinted>
  <dcterms:created xsi:type="dcterms:W3CDTF">2019-02-21T14:11:08Z</dcterms:created>
  <dcterms:modified xsi:type="dcterms:W3CDTF">2019-07-11T06:52:26Z</dcterms:modified>
</cp:coreProperties>
</file>